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7" r:id="rId2"/>
    <p:sldId id="258" r:id="rId3"/>
    <p:sldId id="275" r:id="rId4"/>
    <p:sldId id="265" r:id="rId5"/>
    <p:sldId id="271" r:id="rId6"/>
    <p:sldId id="272" r:id="rId7"/>
    <p:sldId id="276" r:id="rId8"/>
    <p:sldId id="277" r:id="rId9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113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EA5A18E-CC87-42DC-8206-2C2FB922F9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C73F07-B972-468D-8ADF-4466866C2324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5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63850" y="519113"/>
            <a:ext cx="3416300" cy="256222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7AA046-5DE6-4DF7-A1C3-B968FE4EAEF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26463-0D20-4369-8119-69B6C3670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A93E4-6763-44C5-AB14-497FABBBA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5AA6DF-3B48-4116-A230-1EFBB2B66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0DD56-AC92-485D-81FA-E4821669BF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3749C-8BCB-4953-BDBB-95858C7421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9E651-30A5-4F86-BE8E-97ECACAB6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AAB4E-04B8-423D-AA16-EC20BA21A2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12133-7B25-48D2-8534-C0A436C9F3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624D0-0BE8-4DA2-B0D9-6E964D9516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C7B67-0B52-4341-999F-53839E005F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2FDB-4E90-4E1F-91EF-A0C631133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70DC6B4-BF47-423F-B3A2-DB21561BD38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13716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endParaRPr lang="en-US" sz="5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47800"/>
            <a:ext cx="8229600" cy="36576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GB" sz="5500" b="1">
                <a:solidFill>
                  <a:srgbClr val="CCFFCC"/>
                </a:solidFill>
              </a:rPr>
              <a:t>ENTREPRENEURSHIP</a:t>
            </a:r>
            <a:r>
              <a:rPr lang="en-US" sz="5500" b="1">
                <a:solidFill>
                  <a:srgbClr val="CCFFCC"/>
                </a:solidFill>
              </a:rPr>
              <a:t>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Lecture No: 41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BY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CH. SHAHZAD ANSAR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706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4000" b="1"/>
              <a:t>PREPARING FOR THE NEW VENTURE LAUNCH: EARLY MANAGEMENT DECISIONS</a:t>
            </a:r>
            <a:br>
              <a:rPr lang="en-US" sz="4000" b="1"/>
            </a:br>
            <a:r>
              <a:rPr lang="en-US" sz="4000" b="1"/>
              <a:t>Contd…</a:t>
            </a:r>
            <a:r>
              <a:rPr lang="en-US" sz="40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LONG-TERM VS SHORT-TERM DEBT</a:t>
            </a:r>
            <a:r>
              <a:rPr lang="en-US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 b="1" u="sng"/>
              <a:t>LONG-TERM DEBT</a:t>
            </a:r>
          </a:p>
          <a:p>
            <a:pPr marL="609600" indent="-609600"/>
            <a:r>
              <a:rPr lang="en-US" sz="2800"/>
              <a:t>Loans and obligations with a maturity of longer than one year; usually accompanied by interest payments, also called funded debt.</a:t>
            </a:r>
          </a:p>
          <a:p>
            <a:pPr marL="609600" indent="-609600"/>
            <a:endParaRPr lang="en-US" sz="2800" b="1"/>
          </a:p>
          <a:p>
            <a:pPr marL="609600" indent="-609600">
              <a:buFont typeface="Wingdings" pitchFamily="2" charset="2"/>
              <a:buNone/>
            </a:pPr>
            <a:r>
              <a:rPr lang="en-US" sz="2800" b="1" u="sng"/>
              <a:t>SHORT-TERM DEBT</a:t>
            </a:r>
            <a:r>
              <a:rPr lang="en-US" sz="2800" u="sng"/>
              <a:t> </a:t>
            </a:r>
          </a:p>
          <a:p>
            <a:pPr marL="609600" indent="-609600"/>
            <a:r>
              <a:rPr lang="en-US" sz="2800"/>
              <a:t>Debt with a short maturity, usually one year or less.</a:t>
            </a:r>
            <a:br>
              <a:rPr lang="en-US" sz="2800"/>
            </a:b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382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rgbClr val="CCFFCC"/>
              </a:buClr>
            </a:pPr>
            <a:r>
              <a:rPr lang="en-US" sz="3600" b="1"/>
              <a:t>MANAGING COSTS AND PROFITS</a:t>
            </a:r>
            <a:r>
              <a:rPr lang="en-US"/>
              <a:t> 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8077200" cy="4953000"/>
          </a:xfrm>
          <a:noFill/>
          <a:ln/>
        </p:spPr>
        <p:txBody>
          <a:bodyPr lIns="90488" tIns="44450" rIns="90488" bIns="44450"/>
          <a:lstStyle/>
          <a:p>
            <a:pPr marL="533400" indent="-533400"/>
            <a:r>
              <a:rPr lang="en-US" sz="2800"/>
              <a:t>Costs are budgeted based on percentages of net sales. </a:t>
            </a:r>
          </a:p>
          <a:p>
            <a:pPr marL="533400" indent="-533400"/>
            <a:r>
              <a:rPr lang="en-US" sz="2800"/>
              <a:t>Comparison of actual and budgeted expenses can be misleading for ventures with multiple products or services. </a:t>
            </a:r>
          </a:p>
          <a:p>
            <a:pPr marL="533400" indent="-533400"/>
            <a:r>
              <a:rPr lang="en-US" sz="2800"/>
              <a:t>Allocating expenses over product lines be done as effectively as possible to avoid arbitrary allocation of costs. </a:t>
            </a:r>
          </a:p>
          <a:p>
            <a:pPr marL="533400" indent="-533400"/>
            <a:r>
              <a:rPr lang="en-US" sz="2800"/>
              <a:t>To look back on the first year of operation and make comparisons month-to-month </a:t>
            </a:r>
          </a:p>
          <a:p>
            <a:pPr marL="533400" indent="-533400"/>
            <a:endParaRPr lang="en-US" sz="280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715962"/>
          </a:xfrm>
        </p:spPr>
        <p:txBody>
          <a:bodyPr/>
          <a:lstStyle/>
          <a:p>
            <a:r>
              <a:rPr lang="en-US" sz="3200" b="1"/>
              <a:t/>
            </a:r>
            <a:br>
              <a:rPr lang="en-US" sz="3200" b="1"/>
            </a:br>
            <a:r>
              <a:rPr lang="en-US" sz="3200" b="1"/>
              <a:t> </a:t>
            </a:r>
            <a:r>
              <a:rPr lang="en-US" sz="3600" b="1"/>
              <a:t>Ratio Analysis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400" b="1" u="sng"/>
              <a:t>Liquidity Ratio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It includes two ratios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 b="1"/>
              <a:t> Current ratio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	Current ratio = </a:t>
            </a:r>
            <a:r>
              <a:rPr lang="en-US" sz="2400" u="sng"/>
              <a:t>current assets    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                current liabilities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	2:1 is generally considered favorable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 b="1"/>
              <a:t>Acid test ratio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	Acid test = </a:t>
            </a:r>
            <a:r>
              <a:rPr lang="en-US" sz="2400" u="sng"/>
              <a:t>current assets - inventory </a:t>
            </a:r>
            <a:br>
              <a:rPr lang="en-US" sz="2400" u="sng"/>
            </a:br>
            <a:r>
              <a:rPr lang="en-US" sz="2400"/>
              <a:t>               ratio current liabilities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	1:1 ratio would be considered favorable.</a:t>
            </a:r>
            <a:r>
              <a:rPr lang="en-US"/>
              <a:t> </a:t>
            </a:r>
            <a:r>
              <a:rPr lang="en-US" sz="2800"/>
              <a:t/>
            </a:r>
            <a:br>
              <a:rPr lang="en-US" sz="2800"/>
            </a:br>
            <a:endParaRPr lang="en-US" sz="2800"/>
          </a:p>
          <a:p>
            <a:pPr marL="609600" indent="-609600"/>
            <a:endParaRPr 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Ratio Analysis</a:t>
            </a:r>
            <a:br>
              <a:rPr lang="en-US" sz="3600" b="1"/>
            </a:br>
            <a:r>
              <a:rPr lang="en-US" sz="3600" b="1"/>
              <a:t>Contd…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u="sng"/>
              <a:t>Activity Ratios:</a:t>
            </a:r>
          </a:p>
          <a:p>
            <a:pPr marL="609600" indent="-609600"/>
            <a:r>
              <a:rPr lang="en-US" sz="2400"/>
              <a:t>Average collection = </a:t>
            </a:r>
            <a:r>
              <a:rPr lang="en-US" sz="2400" u="sng"/>
              <a:t>accounts receivable  </a:t>
            </a:r>
            <a:br>
              <a:rPr lang="en-US" sz="2400" u="sng"/>
            </a:br>
            <a:r>
              <a:rPr lang="en-US" sz="2400"/>
              <a:t>period                      average daily sales </a:t>
            </a:r>
          </a:p>
          <a:p>
            <a:pPr marL="609600" indent="-609600"/>
            <a:r>
              <a:rPr lang="en-US" sz="2400"/>
              <a:t>Inventory =   </a:t>
            </a:r>
            <a:r>
              <a:rPr lang="en-US" sz="2400" u="sng"/>
              <a:t>cost of goods sold</a:t>
            </a:r>
            <a:endParaRPr lang="en-US" sz="2400"/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        turnover          inventory</a:t>
            </a:r>
          </a:p>
          <a:p>
            <a:pPr marL="609600" indent="-609600"/>
            <a:r>
              <a:rPr lang="en-US" sz="2400"/>
              <a:t>Debt ratio = </a:t>
            </a:r>
            <a:r>
              <a:rPr lang="en-US" sz="2400" u="sng"/>
              <a:t>total liabilities 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                     total assets</a:t>
            </a:r>
          </a:p>
          <a:p>
            <a:pPr marL="609600" indent="-609600"/>
            <a:r>
              <a:rPr lang="en-US" sz="2400"/>
              <a:t>Debt to =      </a:t>
            </a:r>
            <a:r>
              <a:rPr lang="en-US" sz="2400" u="sng"/>
              <a:t>total liabilities    </a:t>
            </a:r>
            <a:endParaRPr lang="en-US" sz="2400"/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       equity ratio   stockholder’s equity </a:t>
            </a:r>
            <a:br>
              <a:rPr lang="en-US" sz="2400"/>
            </a:br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Ratio Analysis</a:t>
            </a:r>
            <a:br>
              <a:rPr lang="en-US" sz="3600" b="1"/>
            </a:br>
            <a:r>
              <a:rPr lang="en-US" sz="3600" b="1"/>
              <a:t>Contd…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/>
              <a:t>Profitability Ratios:</a:t>
            </a:r>
          </a:p>
          <a:p>
            <a:pPr>
              <a:buFont typeface="Wingdings" pitchFamily="2" charset="2"/>
              <a:buNone/>
            </a:pPr>
            <a:endParaRPr lang="en-US" b="1" u="sng"/>
          </a:p>
          <a:p>
            <a:r>
              <a:rPr lang="en-US" sz="2800"/>
              <a:t>Net profit =</a:t>
            </a:r>
            <a:r>
              <a:rPr lang="en-US" sz="2800" u="sng"/>
              <a:t> net profit </a:t>
            </a:r>
            <a:br>
              <a:rPr lang="en-US" sz="2800" u="sng"/>
            </a:br>
            <a:r>
              <a:rPr lang="en-US" sz="2800"/>
              <a:t>margin        net sales </a:t>
            </a:r>
          </a:p>
          <a:p>
            <a:r>
              <a:rPr lang="en-US" sz="2800"/>
              <a:t>Return on = </a:t>
            </a:r>
            <a:r>
              <a:rPr lang="en-US" sz="2800" u="sng"/>
              <a:t>net profit </a:t>
            </a:r>
            <a:br>
              <a:rPr lang="en-US" sz="2800" u="sng"/>
            </a:br>
            <a:r>
              <a:rPr lang="en-US" sz="2800"/>
              <a:t>investment   total assets</a:t>
            </a:r>
            <a:r>
              <a:rPr lang="en-US"/>
              <a:t> </a:t>
            </a:r>
          </a:p>
          <a:p>
            <a:r>
              <a:rPr lang="en-US" sz="2800"/>
              <a:t>These all ratios shows the performance of firm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CREATING AWARENESS OF THE NEW VENTURE</a:t>
            </a:r>
            <a:r>
              <a:rPr lang="en-US" sz="4000"/>
              <a:t>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Publicity </a:t>
            </a:r>
          </a:p>
          <a:p>
            <a:pPr marL="609600" indent="-609600"/>
            <a:r>
              <a:rPr lang="en-US"/>
              <a:t>Internet Advertising </a:t>
            </a:r>
          </a:p>
          <a:p>
            <a:pPr marL="609600" indent="-609600"/>
            <a:r>
              <a:rPr lang="en-US"/>
              <a:t>Trade Shows </a:t>
            </a:r>
          </a:p>
          <a:p>
            <a:pPr marL="609600" indent="-609600"/>
            <a:r>
              <a:rPr lang="en-US"/>
              <a:t>Selecting an Advertising Agency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1495</TotalTime>
  <Words>162</Words>
  <Application>Microsoft Office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Slit</vt:lpstr>
      <vt:lpstr>ENTREPRENEURSHIP  Lecture No: 41 BY  CH. SHAHZAD ANSAR</vt:lpstr>
      <vt:lpstr>PREPARING FOR THE NEW VENTURE LAUNCH: EARLY MANAGEMENT DECISIONS Contd… </vt:lpstr>
      <vt:lpstr>LONG-TERM VS SHORT-TERM DEBT </vt:lpstr>
      <vt:lpstr>MANAGING COSTS AND PROFITS </vt:lpstr>
      <vt:lpstr>  Ratio Analysis</vt:lpstr>
      <vt:lpstr>Ratio Analysis Contd…</vt:lpstr>
      <vt:lpstr>Ratio Analysis Contd…</vt:lpstr>
      <vt:lpstr>CREATING AWARENESS OF THE NEW VENTURE </vt:lpstr>
    </vt:vector>
  </TitlesOfParts>
  <Company>T E V T 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 Lecture No: 8 BY  CH. SHAHZAD ANSAR</dc:title>
  <dc:creator>GTTI</dc:creator>
  <cp:lastModifiedBy>Dr Gul zaman khan</cp:lastModifiedBy>
  <cp:revision>260</cp:revision>
  <dcterms:created xsi:type="dcterms:W3CDTF">2005-08-31T20:27:07Z</dcterms:created>
  <dcterms:modified xsi:type="dcterms:W3CDTF">2020-09-14T10:00:33Z</dcterms:modified>
</cp:coreProperties>
</file>